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7" r:id="rId3"/>
    <p:sldId id="353" r:id="rId4"/>
    <p:sldId id="389" r:id="rId5"/>
    <p:sldId id="322" r:id="rId6"/>
    <p:sldId id="388" r:id="rId7"/>
    <p:sldId id="390" r:id="rId8"/>
    <p:sldId id="357" r:id="rId9"/>
    <p:sldId id="356" r:id="rId10"/>
    <p:sldId id="365" r:id="rId11"/>
    <p:sldId id="391" r:id="rId12"/>
    <p:sldId id="386" r:id="rId13"/>
  </p:sldIdLst>
  <p:sldSz cx="9906000" cy="6858000" type="A4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7ADB715-3214-44E6-AE22-589BAAC48CE7}">
          <p14:sldIdLst>
            <p14:sldId id="256"/>
            <p14:sldId id="337"/>
            <p14:sldId id="353"/>
            <p14:sldId id="389"/>
            <p14:sldId id="322"/>
            <p14:sldId id="388"/>
            <p14:sldId id="390"/>
            <p14:sldId id="357"/>
            <p14:sldId id="356"/>
            <p14:sldId id="365"/>
            <p14:sldId id="391"/>
            <p14:sldId id="386"/>
          </p14:sldIdLst>
        </p14:section>
        <p14:section name="Untitled Section" id="{0CF720F1-1989-49D0-A286-186F29011AB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9" autoAdjust="0"/>
    <p:restoredTop sz="90476" autoAdjust="0"/>
  </p:normalViewPr>
  <p:slideViewPr>
    <p:cSldViewPr>
      <p:cViewPr varScale="1">
        <p:scale>
          <a:sx n="67" d="100"/>
          <a:sy n="67" d="100"/>
        </p:scale>
        <p:origin x="1248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396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DE33181C-2D08-47E8-969B-FA9CE178BF12}" type="datetimeFigureOut">
              <a:rPr lang="en-US" smtClean="0"/>
              <a:pPr/>
              <a:t>6/6/2018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EB6F53B4-76C0-44AC-9DB3-243D59718349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72300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1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3390929-44BE-443B-8A8B-66F58DD130E7}" type="datetimeFigureOut">
              <a:rPr lang="en-US"/>
              <a:pPr>
                <a:defRPr/>
              </a:pPr>
              <a:t>6/6/2018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428585"/>
            <a:ext cx="2945659" cy="49633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FF6F03-712E-4FC5-9830-17B3884CF0B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84502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457BBD-13A3-4D64-A741-189F86F1CD11}" type="slidenum">
              <a:rPr lang="en-Z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214895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FF6F03-712E-4FC5-9830-17B3884CF0B5}" type="slidenum">
              <a:rPr lang="en-ZA" smtClean="0"/>
              <a:pPr>
                <a:defRPr/>
              </a:pPr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38219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81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35C58-3943-45D8-8D36-DA0D1B004C1C}" type="datetime1">
              <a:rPr lang="en-US" smtClean="0"/>
              <a:pPr>
                <a:defRPr/>
              </a:pPr>
              <a:t>6/6/2018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A692B-046D-43DD-B952-7CAA2D2AA6DC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2DB2A-31B9-4B0A-85CD-6B450156384A}" type="datetime1">
              <a:rPr lang="en-US" smtClean="0"/>
              <a:pPr>
                <a:defRPr/>
              </a:pPr>
              <a:t>6/6/2018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BC2DE-D1D2-46AF-820C-A26751827609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59DB1-09DA-4C24-876E-28210592D464}" type="datetime1">
              <a:rPr lang="en-US" smtClean="0"/>
              <a:pPr>
                <a:defRPr/>
              </a:pPr>
              <a:t>6/6/2018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E60B7-0F78-4335-95DE-7ECBE684B09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A281-2105-4688-8386-3D6E1599BF4C}" type="datetime1">
              <a:rPr lang="en-US" smtClean="0"/>
              <a:pPr>
                <a:defRPr/>
              </a:pPr>
              <a:t>6/6/2018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DCBEA-3F45-4F5B-9043-B28239CD070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56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65FC3-EB0F-41CB-923F-1D1536F31EF3}" type="datetime1">
              <a:rPr lang="en-US" smtClean="0"/>
              <a:pPr>
                <a:defRPr/>
              </a:pPr>
              <a:t>6/6/2018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2870F-CD6B-4147-B57F-C853B878B5B4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F9892-0D05-494A-91C9-D4E79247132D}" type="datetime1">
              <a:rPr lang="en-US" smtClean="0"/>
              <a:pPr>
                <a:defRPr/>
              </a:pPr>
              <a:t>6/6/2018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78984-8424-4D96-9478-5E9B9A6E9863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20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20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47288-81F8-4154-9B25-6B8410A0DEE1}" type="datetime1">
              <a:rPr lang="en-US" smtClean="0"/>
              <a:pPr>
                <a:defRPr/>
              </a:pPr>
              <a:t>6/6/2018</a:t>
            </a:fld>
            <a:endParaRPr lang="en-Z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E42C4-F3B4-4F1A-B79C-E43DC96C403F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AC646-F87B-4957-A13E-A9FD9CF7E84E}" type="datetime1">
              <a:rPr lang="en-US" smtClean="0"/>
              <a:pPr>
                <a:defRPr/>
              </a:pPr>
              <a:t>6/6/2018</a:t>
            </a:fld>
            <a:endParaRPr lang="en-Z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4A94C-5135-45EE-9FC9-99BF90FA7F7B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DB34E-D062-4CDF-8FC9-998532E0D077}" type="datetime1">
              <a:rPr lang="en-US" smtClean="0"/>
              <a:pPr>
                <a:defRPr/>
              </a:pPr>
              <a:t>6/6/2018</a:t>
            </a:fld>
            <a:endParaRPr lang="en-Z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145ED-6819-4B52-8982-1D97E9FC5B43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9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80" y="273053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9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8B2E0-F60D-403B-AB05-0E992F39318D}" type="datetime1">
              <a:rPr lang="en-US" smtClean="0"/>
              <a:pPr>
                <a:defRPr/>
              </a:pPr>
              <a:t>6/6/2018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108F-475A-495C-9DB4-08CE8A3162F4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F796C-5864-4902-B6A6-75B9DF19E46B}" type="datetime1">
              <a:rPr lang="en-US" smtClean="0"/>
              <a:pPr>
                <a:defRPr/>
              </a:pPr>
              <a:t>6/6/2018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47960-BD2C-4D40-955E-236C008DF480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Z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5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40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D0A933-4D8A-420B-BB3B-1FE667E21AFF}" type="datetime1">
              <a:rPr lang="en-US" smtClean="0"/>
              <a:pPr>
                <a:defRPr/>
              </a:pPr>
              <a:t>6/6/2018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40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40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CD0EF0-AEFF-4722-8990-317F65D53B03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>
          <a:xfrm>
            <a:off x="666750" y="2857503"/>
            <a:ext cx="8420100" cy="1795633"/>
          </a:xfrm>
        </p:spPr>
        <p:txBody>
          <a:bodyPr/>
          <a:lstStyle/>
          <a:p>
            <a:pPr eaLnBrk="1" hangingPunct="1">
              <a:spcAft>
                <a:spcPts val="0"/>
              </a:spcAft>
            </a:pPr>
            <a:r>
              <a:rPr lang="en-ZA" sz="3200" b="1" dirty="0" smtClean="0">
                <a:latin typeface="Arial Narrow" pitchFamily="34" charset="0"/>
              </a:rPr>
              <a:t/>
            </a:r>
            <a:br>
              <a:rPr lang="en-ZA" sz="3200" b="1" dirty="0" smtClean="0">
                <a:latin typeface="Arial Narrow" pitchFamily="34" charset="0"/>
              </a:rPr>
            </a:br>
            <a:r>
              <a:rPr lang="en-ZA" sz="3200" b="1" dirty="0" smtClean="0">
                <a:latin typeface="+mn-lt"/>
              </a:rPr>
              <a:t>Workshop </a:t>
            </a:r>
            <a:r>
              <a:rPr lang="en-ZA" sz="3200" b="1" dirty="0">
                <a:latin typeface="+mn-lt"/>
              </a:rPr>
              <a:t>on the Treasury </a:t>
            </a:r>
            <a:r>
              <a:rPr lang="en-ZA" sz="3200" b="1" dirty="0" smtClean="0">
                <a:latin typeface="+mn-lt"/>
              </a:rPr>
              <a:t>Guidelines</a:t>
            </a:r>
            <a:br>
              <a:rPr lang="en-ZA" sz="3200" b="1" dirty="0" smtClean="0">
                <a:latin typeface="+mn-lt"/>
              </a:rPr>
            </a:br>
            <a:r>
              <a:rPr lang="en-ZA" sz="3200" b="1" dirty="0">
                <a:latin typeface="+mn-lt"/>
              </a:rPr>
              <a:t/>
            </a:r>
            <a:br>
              <a:rPr lang="en-ZA" sz="3200" b="1" dirty="0">
                <a:latin typeface="+mn-lt"/>
              </a:rPr>
            </a:br>
            <a:r>
              <a:rPr lang="en-ZA" sz="3200" b="1" dirty="0">
                <a:latin typeface="+mn-lt"/>
              </a:rPr>
              <a:t>Public </a:t>
            </a:r>
            <a:r>
              <a:rPr lang="en-ZA" sz="3200" b="1" dirty="0" smtClean="0">
                <a:latin typeface="+mn-lt"/>
              </a:rPr>
              <a:t>entities</a:t>
            </a:r>
            <a:endParaRPr lang="en-US" sz="3200" b="1" dirty="0" smtClean="0">
              <a:latin typeface="+mn-lt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280592" y="5733256"/>
            <a:ext cx="3672408" cy="72008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7</a:t>
            </a:r>
            <a:r>
              <a:rPr lang="en-US" b="1" dirty="0" smtClean="0">
                <a:solidFill>
                  <a:schemeClr val="tx1"/>
                </a:solidFill>
              </a:rPr>
              <a:t> JUNE 2018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A692B-046D-43DD-B952-7CAA2D2AA6DC}" type="slidenum">
              <a:rPr lang="en-ZA" smtClean="0"/>
              <a:pPr>
                <a:defRPr/>
              </a:pPr>
              <a:t>1</a:t>
            </a:fld>
            <a:endParaRPr lang="en-ZA" dirty="0"/>
          </a:p>
        </p:txBody>
      </p:sp>
      <p:sp>
        <p:nvSpPr>
          <p:cNvPr id="5" name="Subtitle 7"/>
          <p:cNvSpPr txBox="1">
            <a:spLocks/>
          </p:cNvSpPr>
          <p:nvPr/>
        </p:nvSpPr>
        <p:spPr bwMode="auto">
          <a:xfrm>
            <a:off x="344488" y="5085184"/>
            <a:ext cx="339992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b="1" dirty="0" smtClean="0">
                <a:solidFill>
                  <a:schemeClr val="tx1"/>
                </a:solidFill>
              </a:rPr>
              <a:t>PRESENTER: NOKUTHULA MLAMBO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b="1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en-ZA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160912" y="0"/>
            <a:ext cx="5745088" cy="908720"/>
          </a:xfrm>
        </p:spPr>
        <p:txBody>
          <a:bodyPr/>
          <a:lstStyle/>
          <a:p>
            <a:r>
              <a:rPr lang="en-ZA" sz="3600" b="1" dirty="0">
                <a:solidFill>
                  <a:prstClr val="black"/>
                </a:solidFill>
                <a:latin typeface="Calibri"/>
              </a:rPr>
              <a:t>Way </a:t>
            </a:r>
            <a:r>
              <a:rPr lang="en-ZA" sz="3600" b="1" dirty="0" smtClean="0">
                <a:solidFill>
                  <a:prstClr val="black"/>
                </a:solidFill>
                <a:latin typeface="Calibri"/>
              </a:rPr>
              <a:t>forward (1)</a:t>
            </a:r>
            <a:endParaRPr lang="en-ZA" sz="36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79276" y="1340768"/>
            <a:ext cx="9138220" cy="5040560"/>
          </a:xfrm>
        </p:spPr>
        <p:txBody>
          <a:bodyPr>
            <a:normAutofit fontScale="92500" lnSpcReduction="10000"/>
          </a:bodyPr>
          <a:lstStyle/>
          <a:p>
            <a:pPr marL="341313" lvl="0" indent="-341313" algn="just" eaLnBrk="1" fontAlgn="auto" hangingPunct="1">
              <a:lnSpc>
                <a:spcPct val="80000"/>
              </a:lnSpc>
              <a:spcAft>
                <a:spcPts val="600"/>
              </a:spcAft>
              <a:buClr>
                <a:prstClr val="black"/>
              </a:buClr>
              <a:buSzPct val="87000"/>
              <a:buNone/>
              <a:defRPr/>
            </a:pPr>
            <a:r>
              <a:rPr lang="en-GB" sz="2600" b="1" dirty="0">
                <a:solidFill>
                  <a:prstClr val="black"/>
                </a:solidFill>
              </a:rPr>
              <a:t>If properly done, the budget process allows entities to:  </a:t>
            </a:r>
            <a:endParaRPr lang="en-US" sz="2600" b="1" dirty="0">
              <a:solidFill>
                <a:prstClr val="black"/>
              </a:solidFill>
            </a:endParaRPr>
          </a:p>
          <a:p>
            <a:pPr lvl="0" algn="just" eaLnBrk="1" hangingPunct="1">
              <a:spcAft>
                <a:spcPts val="600"/>
              </a:spcAft>
              <a:defRPr/>
            </a:pPr>
            <a:r>
              <a:rPr lang="en-GB" sz="2350" dirty="0">
                <a:solidFill>
                  <a:prstClr val="black"/>
                </a:solidFill>
              </a:rPr>
              <a:t>Enhance service delivery and ensure value for </a:t>
            </a:r>
            <a:r>
              <a:rPr lang="en-GB" sz="2350" dirty="0" smtClean="0">
                <a:solidFill>
                  <a:prstClr val="black"/>
                </a:solidFill>
              </a:rPr>
              <a:t>money</a:t>
            </a:r>
            <a:endParaRPr lang="en-ZA" sz="2350" i="1" dirty="0" smtClean="0">
              <a:solidFill>
                <a:prstClr val="black"/>
              </a:solidFill>
            </a:endParaRPr>
          </a:p>
          <a:p>
            <a:pPr lvl="0" algn="just" eaLnBrk="1" hangingPunct="1">
              <a:spcAft>
                <a:spcPts val="600"/>
              </a:spcAft>
              <a:defRPr/>
            </a:pPr>
            <a:r>
              <a:rPr lang="en-GB" sz="2350" dirty="0" smtClean="0">
                <a:solidFill>
                  <a:prstClr val="black"/>
                </a:solidFill>
              </a:rPr>
              <a:t>Assess strengths, weaknesses, opportunities and threats and revise priorities and align resources over the medium term to meet the goals and objectives</a:t>
            </a:r>
          </a:p>
          <a:p>
            <a:pPr lvl="0" algn="just" eaLnBrk="1" hangingPunct="1">
              <a:spcAft>
                <a:spcPts val="600"/>
              </a:spcAft>
              <a:defRPr/>
            </a:pPr>
            <a:r>
              <a:rPr lang="en-GB" sz="2350" dirty="0" smtClean="0">
                <a:solidFill>
                  <a:prstClr val="black"/>
                </a:solidFill>
              </a:rPr>
              <a:t>Engage </a:t>
            </a:r>
            <a:r>
              <a:rPr lang="en-GB" sz="2350" dirty="0">
                <a:solidFill>
                  <a:prstClr val="black"/>
                </a:solidFill>
              </a:rPr>
              <a:t>all stakeholders </a:t>
            </a:r>
            <a:r>
              <a:rPr lang="en-GB" sz="2350" dirty="0" smtClean="0">
                <a:solidFill>
                  <a:prstClr val="black"/>
                </a:solidFill>
              </a:rPr>
              <a:t>(transferring departments and political </a:t>
            </a:r>
            <a:r>
              <a:rPr lang="en-GB" sz="2350" dirty="0">
                <a:solidFill>
                  <a:prstClr val="black"/>
                </a:solidFill>
              </a:rPr>
              <a:t>principals) to discuss competing spending priorities and get consensus on best way forward in line with National and Provincial </a:t>
            </a:r>
            <a:r>
              <a:rPr lang="en-GB" sz="2350" dirty="0" smtClean="0">
                <a:solidFill>
                  <a:prstClr val="black"/>
                </a:solidFill>
              </a:rPr>
              <a:t>priorities</a:t>
            </a:r>
          </a:p>
          <a:p>
            <a:pPr lvl="0" algn="just" eaLnBrk="1" hangingPunct="1">
              <a:spcAft>
                <a:spcPts val="600"/>
              </a:spcAft>
              <a:defRPr/>
            </a:pPr>
            <a:r>
              <a:rPr lang="en-GB" sz="2350" dirty="0" smtClean="0">
                <a:solidFill>
                  <a:prstClr val="black"/>
                </a:solidFill>
              </a:rPr>
              <a:t>Joint departmental/entity management task teams can plan and allocate resources to effect the recommendations of the rationalisation of public entity process</a:t>
            </a:r>
          </a:p>
          <a:p>
            <a:pPr lvl="0" algn="just" eaLnBrk="1" hangingPunct="1">
              <a:spcAft>
                <a:spcPts val="600"/>
              </a:spcAft>
              <a:defRPr/>
            </a:pPr>
            <a:r>
              <a:rPr lang="en-GB" sz="2350" dirty="0" smtClean="0">
                <a:solidFill>
                  <a:prstClr val="black"/>
                </a:solidFill>
              </a:rPr>
              <a:t>Provides for a clear strategic path with milestones and timelines for the rationalisation process, thereby reducing uncertainties </a:t>
            </a:r>
            <a:endParaRPr lang="en-ZA" sz="235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en-ZA" sz="2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31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b="1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en-ZA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160912" y="0"/>
            <a:ext cx="5745088" cy="908720"/>
          </a:xfrm>
        </p:spPr>
        <p:txBody>
          <a:bodyPr/>
          <a:lstStyle/>
          <a:p>
            <a:r>
              <a:rPr lang="en-ZA" sz="3600" b="1">
                <a:solidFill>
                  <a:prstClr val="black"/>
                </a:solidFill>
                <a:latin typeface="Calibri"/>
              </a:rPr>
              <a:t>Way </a:t>
            </a:r>
            <a:r>
              <a:rPr lang="en-ZA" sz="3600" b="1" smtClean="0">
                <a:solidFill>
                  <a:prstClr val="black"/>
                </a:solidFill>
                <a:latin typeface="Calibri"/>
              </a:rPr>
              <a:t>forward (2)</a:t>
            </a:r>
            <a:endParaRPr lang="en-ZA" sz="36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79276" y="1340768"/>
            <a:ext cx="9138220" cy="5040560"/>
          </a:xfrm>
        </p:spPr>
        <p:txBody>
          <a:bodyPr>
            <a:normAutofit/>
          </a:bodyPr>
          <a:lstStyle/>
          <a:p>
            <a:pPr marL="341313" lvl="0" indent="-341313" algn="just" eaLnBrk="1" fontAlgn="auto" hangingPunct="1">
              <a:lnSpc>
                <a:spcPct val="80000"/>
              </a:lnSpc>
              <a:spcAft>
                <a:spcPts val="600"/>
              </a:spcAft>
              <a:buClr>
                <a:prstClr val="black"/>
              </a:buClr>
              <a:buSzPct val="87000"/>
              <a:buNone/>
              <a:defRPr/>
            </a:pPr>
            <a:r>
              <a:rPr lang="en-GB" sz="2600" b="1" dirty="0">
                <a:solidFill>
                  <a:prstClr val="black"/>
                </a:solidFill>
              </a:rPr>
              <a:t>If properly done, the budget process allows entities </a:t>
            </a:r>
            <a:r>
              <a:rPr lang="en-GB" sz="2600" b="1" dirty="0" smtClean="0">
                <a:solidFill>
                  <a:prstClr val="black"/>
                </a:solidFill>
              </a:rPr>
              <a:t>to (cont.):  </a:t>
            </a:r>
            <a:endParaRPr lang="en-US" sz="2600" b="1" dirty="0">
              <a:solidFill>
                <a:prstClr val="black"/>
              </a:solidFill>
            </a:endParaRPr>
          </a:p>
          <a:p>
            <a:pPr lvl="0" algn="just" eaLnBrk="1" hangingPunct="1">
              <a:spcAft>
                <a:spcPts val="600"/>
              </a:spcAft>
              <a:defRPr/>
            </a:pPr>
            <a:r>
              <a:rPr lang="en-ZA" sz="2350" dirty="0" smtClean="0">
                <a:solidFill>
                  <a:prstClr val="black"/>
                </a:solidFill>
              </a:rPr>
              <a:t>Eliminate </a:t>
            </a:r>
            <a:r>
              <a:rPr lang="en-ZA" sz="2350" dirty="0">
                <a:solidFill>
                  <a:prstClr val="black"/>
                </a:solidFill>
              </a:rPr>
              <a:t>wasteful and fruitless expenditure, cut non-delivering or low priority service delivery areas and channel resources into high priority areas or areas of high potential return on </a:t>
            </a:r>
            <a:r>
              <a:rPr lang="en-ZA" sz="2350" dirty="0" smtClean="0">
                <a:solidFill>
                  <a:prstClr val="black"/>
                </a:solidFill>
              </a:rPr>
              <a:t>investment</a:t>
            </a:r>
            <a:endParaRPr lang="en-ZA" sz="2350" dirty="0">
              <a:solidFill>
                <a:prstClr val="black"/>
              </a:solidFill>
            </a:endParaRPr>
          </a:p>
          <a:p>
            <a:pPr lvl="0" algn="just" eaLnBrk="1" hangingPunct="1">
              <a:spcAft>
                <a:spcPts val="600"/>
              </a:spcAft>
              <a:defRPr/>
            </a:pPr>
            <a:r>
              <a:rPr lang="en-ZA" sz="2350" dirty="0">
                <a:solidFill>
                  <a:prstClr val="black"/>
                </a:solidFill>
              </a:rPr>
              <a:t>It gives entities an opportunity to canvas support </a:t>
            </a:r>
            <a:r>
              <a:rPr lang="en-ZA" sz="2350" dirty="0" smtClean="0">
                <a:solidFill>
                  <a:prstClr val="black"/>
                </a:solidFill>
              </a:rPr>
              <a:t>from relevant portfolio committees and Legislature</a:t>
            </a:r>
            <a:endParaRPr lang="en-GB" sz="235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en-ZA" sz="2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44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04" y="1340768"/>
            <a:ext cx="8915400" cy="4525963"/>
          </a:xfrm>
        </p:spPr>
        <p:txBody>
          <a:bodyPr/>
          <a:lstStyle/>
          <a:p>
            <a:pPr lvl="0" algn="ctr" eaLnBrk="1" hangingPunct="1">
              <a:buNone/>
            </a:pPr>
            <a:endParaRPr lang="en-GB" sz="8000" dirty="0" smtClean="0">
              <a:solidFill>
                <a:prstClr val="black"/>
              </a:solidFill>
            </a:endParaRPr>
          </a:p>
          <a:p>
            <a:pPr lvl="0" algn="ctr" eaLnBrk="1" hangingPunct="1">
              <a:buNone/>
            </a:pPr>
            <a:r>
              <a:rPr lang="en-GB" sz="8000" dirty="0" smtClean="0">
                <a:solidFill>
                  <a:prstClr val="black"/>
                </a:solidFill>
              </a:rPr>
              <a:t>Thank </a:t>
            </a:r>
            <a:r>
              <a:rPr lang="en-GB" sz="8000" dirty="0">
                <a:solidFill>
                  <a:prstClr val="black"/>
                </a:solidFill>
              </a:rPr>
              <a:t>You </a:t>
            </a:r>
            <a:endParaRPr lang="en-ZA" sz="2400" dirty="0">
              <a:latin typeface="Arial Narrow" pitchFamily="34" charset="0"/>
              <a:ea typeface="Calibri"/>
              <a:cs typeface="Times New Roman"/>
            </a:endParaRPr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smtClean="0"/>
              <a:pPr>
                <a:defRPr/>
              </a:pPr>
              <a:t>12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0566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0952" y="7450"/>
            <a:ext cx="4824536" cy="901270"/>
          </a:xfrm>
        </p:spPr>
        <p:txBody>
          <a:bodyPr/>
          <a:lstStyle/>
          <a:p>
            <a:r>
              <a:rPr lang="en-ZA" sz="4000" b="1" dirty="0" smtClean="0"/>
              <a:t>Introduction</a:t>
            </a:r>
            <a:endParaRPr lang="en-Z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4528" y="1600205"/>
            <a:ext cx="8352928" cy="4525963"/>
          </a:xfrm>
        </p:spPr>
        <p:txBody>
          <a:bodyPr/>
          <a:lstStyle/>
          <a:p>
            <a:pPr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ZA" sz="2400" dirty="0" smtClean="0">
                <a:solidFill>
                  <a:prstClr val="black"/>
                </a:solidFill>
              </a:rPr>
              <a:t>The  </a:t>
            </a:r>
            <a:r>
              <a:rPr lang="en-ZA" sz="2400" dirty="0">
                <a:solidFill>
                  <a:prstClr val="black"/>
                </a:solidFill>
              </a:rPr>
              <a:t>province </a:t>
            </a:r>
            <a:r>
              <a:rPr lang="en-ZA" sz="2400" dirty="0"/>
              <a:t>has 14 active listed public entities as at </a:t>
            </a:r>
            <a:r>
              <a:rPr lang="en-ZA" sz="2400" dirty="0" smtClean="0"/>
              <a:t>1 April 2017. In addition, PT provides oversight to other unlisted entities which receive transfers from provincial depts. (i.e. Moses </a:t>
            </a:r>
            <a:r>
              <a:rPr lang="en-ZA" sz="2400" dirty="0" err="1" smtClean="0"/>
              <a:t>Kotane</a:t>
            </a:r>
            <a:r>
              <a:rPr lang="en-ZA" sz="2400" dirty="0" smtClean="0"/>
              <a:t> Institute and KZN Growth Fund Trust)</a:t>
            </a:r>
            <a:endParaRPr lang="en-ZA" sz="2400" dirty="0"/>
          </a:p>
          <a:p>
            <a:pPr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ZA" sz="2400" dirty="0"/>
              <a:t>The value of the transfer to the </a:t>
            </a:r>
            <a:r>
              <a:rPr lang="en-ZA" sz="2400" dirty="0" smtClean="0"/>
              <a:t>listed public entities </a:t>
            </a:r>
            <a:r>
              <a:rPr lang="en-ZA" sz="2400" dirty="0"/>
              <a:t>in </a:t>
            </a:r>
            <a:r>
              <a:rPr lang="en-ZA" sz="2400" dirty="0" smtClean="0"/>
              <a:t>18/19 is R2.157bn, growing </a:t>
            </a:r>
            <a:r>
              <a:rPr lang="en-ZA" sz="2400" dirty="0"/>
              <a:t>to </a:t>
            </a:r>
            <a:r>
              <a:rPr lang="en-ZA" sz="2400" dirty="0" smtClean="0"/>
              <a:t>R2.359bn </a:t>
            </a:r>
            <a:r>
              <a:rPr lang="en-ZA" sz="2400" dirty="0"/>
              <a:t>in </a:t>
            </a:r>
            <a:r>
              <a:rPr lang="en-ZA" sz="2400" dirty="0" smtClean="0"/>
              <a:t>20/21</a:t>
            </a:r>
            <a:endParaRPr lang="en-ZA" sz="2400" dirty="0"/>
          </a:p>
          <a:p>
            <a:pPr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ZA" sz="2400" dirty="0" smtClean="0"/>
              <a:t>With the rationalisation of public entity process there is an increased focus on the performance of these institutions at various levels in national and provincial government</a:t>
            </a:r>
            <a:endParaRPr lang="en-ZA" sz="2400" dirty="0"/>
          </a:p>
          <a:p>
            <a:pPr marL="0" indent="0" algn="just">
              <a:buNone/>
            </a:pPr>
            <a:endParaRPr lang="en-Z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b="1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Z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60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6816" y="0"/>
            <a:ext cx="6736736" cy="980728"/>
          </a:xfrm>
        </p:spPr>
        <p:txBody>
          <a:bodyPr/>
          <a:lstStyle/>
          <a:p>
            <a:r>
              <a:rPr lang="en-US" sz="4000" b="1" dirty="0" smtClean="0">
                <a:solidFill>
                  <a:prstClr val="black"/>
                </a:solidFill>
              </a:rPr>
              <a:t>Focus of the 2019/20 MTEF (1)</a:t>
            </a:r>
            <a:endParaRPr lang="en-ZA" sz="40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88504" y="1484784"/>
            <a:ext cx="9145016" cy="4824536"/>
          </a:xfrm>
        </p:spPr>
        <p:txBody>
          <a:bodyPr/>
          <a:lstStyle/>
          <a:p>
            <a:pPr lvl="0" algn="just" eaLnBrk="1" hangingPunct="1">
              <a:spcAft>
                <a:spcPts val="600"/>
              </a:spcAft>
            </a:pPr>
            <a:r>
              <a:rPr lang="en-ZA" sz="3200" dirty="0" smtClean="0">
                <a:solidFill>
                  <a:prstClr val="black"/>
                </a:solidFill>
              </a:rPr>
              <a:t>As </a:t>
            </a:r>
            <a:r>
              <a:rPr lang="en-ZA" sz="3200" dirty="0">
                <a:solidFill>
                  <a:prstClr val="black"/>
                </a:solidFill>
              </a:rPr>
              <a:t>a province we need to ensure value for </a:t>
            </a:r>
            <a:r>
              <a:rPr lang="en-ZA" sz="3200" dirty="0" smtClean="0">
                <a:solidFill>
                  <a:prstClr val="black"/>
                </a:solidFill>
              </a:rPr>
              <a:t>money</a:t>
            </a:r>
            <a:endParaRPr lang="en-ZA" sz="3200" dirty="0">
              <a:solidFill>
                <a:prstClr val="black"/>
              </a:solidFill>
            </a:endParaRPr>
          </a:p>
          <a:p>
            <a:pPr lvl="0" algn="just" eaLnBrk="1" hangingPunct="1">
              <a:spcAft>
                <a:spcPts val="600"/>
              </a:spcAft>
            </a:pPr>
            <a:r>
              <a:rPr lang="en-ZA" sz="3200" dirty="0">
                <a:solidFill>
                  <a:prstClr val="black"/>
                </a:solidFill>
              </a:rPr>
              <a:t>The amount transferred needs to realise equivalent </a:t>
            </a:r>
            <a:r>
              <a:rPr lang="en-ZA" sz="3200" dirty="0" smtClean="0">
                <a:solidFill>
                  <a:prstClr val="black"/>
                </a:solidFill>
              </a:rPr>
              <a:t>or higher value </a:t>
            </a:r>
            <a:r>
              <a:rPr lang="en-ZA" sz="3200" dirty="0">
                <a:solidFill>
                  <a:prstClr val="black"/>
                </a:solidFill>
              </a:rPr>
              <a:t>returns in terms of service </a:t>
            </a:r>
            <a:r>
              <a:rPr lang="en-ZA" sz="3200" dirty="0" smtClean="0">
                <a:solidFill>
                  <a:prstClr val="black"/>
                </a:solidFill>
              </a:rPr>
              <a:t>delivery</a:t>
            </a:r>
          </a:p>
          <a:p>
            <a:pPr lvl="0" algn="just" eaLnBrk="1" hangingPunct="1">
              <a:spcAft>
                <a:spcPts val="600"/>
              </a:spcAft>
            </a:pPr>
            <a:r>
              <a:rPr lang="en-ZA" sz="3200" dirty="0" smtClean="0">
                <a:solidFill>
                  <a:prstClr val="black"/>
                </a:solidFill>
              </a:rPr>
              <a:t>Entities need to contribute positively to the NDP</a:t>
            </a:r>
            <a:r>
              <a:rPr lang="en-ZA" sz="3200" dirty="0">
                <a:solidFill>
                  <a:prstClr val="black"/>
                </a:solidFill>
              </a:rPr>
              <a:t> </a:t>
            </a:r>
            <a:r>
              <a:rPr lang="en-ZA" sz="3200" dirty="0" smtClean="0">
                <a:solidFill>
                  <a:prstClr val="black"/>
                </a:solidFill>
              </a:rPr>
              <a:t>and the PGDP</a:t>
            </a:r>
            <a:endParaRPr lang="en-ZA" sz="3200" dirty="0">
              <a:solidFill>
                <a:prstClr val="black"/>
              </a:solidFill>
            </a:endParaRPr>
          </a:p>
          <a:p>
            <a:pPr marL="457200" lvl="1" indent="0">
              <a:buNone/>
            </a:pPr>
            <a:endParaRPr lang="en-ZA" sz="3200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b="1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Z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91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6816" y="0"/>
            <a:ext cx="6609184" cy="908720"/>
          </a:xfrm>
        </p:spPr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Focus of the 2019/20 </a:t>
            </a:r>
            <a:r>
              <a:rPr lang="en-US" sz="4000" b="1" dirty="0" smtClean="0">
                <a:solidFill>
                  <a:prstClr val="black"/>
                </a:solidFill>
              </a:rPr>
              <a:t>MTEF (2)</a:t>
            </a:r>
            <a:endParaRPr lang="en-ZA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520" y="1196752"/>
            <a:ext cx="8778180" cy="5159653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ZA" sz="2000" dirty="0" smtClean="0">
                <a:solidFill>
                  <a:schemeClr val="tx1"/>
                </a:solidFill>
              </a:rPr>
              <a:t>The major challenges facing entities in the preparation of their 19/20 budget are:</a:t>
            </a:r>
          </a:p>
          <a:p>
            <a:pPr marL="800100" lvl="1" indent="-342900" algn="just">
              <a:buFont typeface="Calibri" panose="020F0502020204030204" pitchFamily="34" charset="0"/>
              <a:buChar char="—"/>
            </a:pPr>
            <a:r>
              <a:rPr lang="en-ZA" sz="2000" dirty="0" smtClean="0">
                <a:solidFill>
                  <a:schemeClr val="tx1"/>
                </a:solidFill>
              </a:rPr>
              <a:t>The rationalisation of public entities process. Recommendations were made to the PEC and in-principle decisions have been communicated to the Chairpersons and CEOs of the entities </a:t>
            </a:r>
          </a:p>
          <a:p>
            <a:pPr marL="800100" lvl="1" indent="-342900" algn="just">
              <a:buFont typeface="Calibri" panose="020F0502020204030204" pitchFamily="34" charset="0"/>
              <a:buChar char="—"/>
            </a:pPr>
            <a:r>
              <a:rPr lang="en-ZA" sz="2000" dirty="0" smtClean="0">
                <a:solidFill>
                  <a:schemeClr val="tx1"/>
                </a:solidFill>
              </a:rPr>
              <a:t>However, there is still a lot of uncertainty in respect of future roles and strategies of entities, which makes planning difficult</a:t>
            </a:r>
          </a:p>
          <a:p>
            <a:pPr marL="800100" lvl="1" indent="-342900" algn="just">
              <a:buFont typeface="Calibri" panose="020F0502020204030204" pitchFamily="34" charset="0"/>
              <a:buChar char="—"/>
            </a:pPr>
            <a:r>
              <a:rPr lang="en-ZA" sz="2000" dirty="0" smtClean="0">
                <a:solidFill>
                  <a:schemeClr val="tx1"/>
                </a:solidFill>
              </a:rPr>
              <a:t>Lack of capacity due to the lengthy processes to fill positions</a:t>
            </a:r>
          </a:p>
          <a:p>
            <a:pPr marL="800100" lvl="1" indent="-342900" algn="just">
              <a:buFont typeface="Calibri" panose="020F0502020204030204" pitchFamily="34" charset="0"/>
              <a:buChar char="—"/>
            </a:pPr>
            <a:r>
              <a:rPr lang="en-ZA" sz="2000" dirty="0" smtClean="0">
                <a:solidFill>
                  <a:schemeClr val="tx1"/>
                </a:solidFill>
              </a:rPr>
              <a:t>Lack of skills/capacity to implement new </a:t>
            </a:r>
            <a:r>
              <a:rPr lang="en-ZA" sz="2000" dirty="0">
                <a:solidFill>
                  <a:schemeClr val="tx1"/>
                </a:solidFill>
              </a:rPr>
              <a:t>d</a:t>
            </a:r>
            <a:r>
              <a:rPr lang="en-ZA" sz="2000" dirty="0" smtClean="0">
                <a:solidFill>
                  <a:schemeClr val="tx1"/>
                </a:solidFill>
              </a:rPr>
              <a:t>irectives on infrastructure planning and other SCM practices</a:t>
            </a:r>
          </a:p>
          <a:p>
            <a:pPr marL="800100" lvl="1" indent="-342900" algn="just">
              <a:buFont typeface="Calibri" panose="020F0502020204030204" pitchFamily="34" charset="0"/>
              <a:buChar char="—"/>
            </a:pPr>
            <a:r>
              <a:rPr lang="en-ZA" sz="2000" dirty="0" smtClean="0">
                <a:solidFill>
                  <a:schemeClr val="tx1"/>
                </a:solidFill>
              </a:rPr>
              <a:t>Reporting demands from many different structures </a:t>
            </a:r>
            <a:r>
              <a:rPr lang="en-ZA" sz="2000" dirty="0" smtClean="0">
                <a:solidFill>
                  <a:schemeClr val="tx1"/>
                </a:solidFill>
                <a:latin typeface="Symbol" panose="05050102010706020507" pitchFamily="18" charset="2"/>
              </a:rPr>
              <a:t>-</a:t>
            </a:r>
            <a:r>
              <a:rPr lang="en-ZA" sz="2000" dirty="0" smtClean="0">
                <a:solidFill>
                  <a:schemeClr val="tx1"/>
                </a:solidFill>
              </a:rPr>
              <a:t> all with statutory timelines</a:t>
            </a:r>
          </a:p>
          <a:p>
            <a:pPr marL="800100" lvl="1" indent="-342900" algn="just">
              <a:buFont typeface="Calibri" panose="020F0502020204030204" pitchFamily="34" charset="0"/>
              <a:buChar char="—"/>
            </a:pPr>
            <a:r>
              <a:rPr lang="en-ZA" sz="2000" dirty="0" smtClean="0">
                <a:solidFill>
                  <a:schemeClr val="tx1"/>
                </a:solidFill>
              </a:rPr>
              <a:t>Entities’ reporting tools are not fully aligned to SCOA levels, and therefore additional work is required from entities to align to Treasury reporting templates</a:t>
            </a:r>
          </a:p>
          <a:p>
            <a:pPr marL="800100" lvl="1" indent="-342900" algn="l">
              <a:buFont typeface="Calibri" panose="020F0502020204030204" pitchFamily="34" charset="0"/>
              <a:buChar char="—"/>
            </a:pPr>
            <a:endParaRPr lang="en-ZA" sz="20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Calibri" panose="020F0502020204030204" pitchFamily="34" charset="0"/>
              <a:buChar char="—"/>
            </a:pPr>
            <a:endParaRPr lang="en-ZA" sz="2000" dirty="0" smtClean="0">
              <a:solidFill>
                <a:schemeClr val="tx1"/>
              </a:solidFill>
            </a:endParaRPr>
          </a:p>
          <a:p>
            <a:pPr algn="l"/>
            <a:endParaRPr lang="en-ZA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A692B-046D-43DD-B952-7CAA2D2AA6DC}" type="slidenum">
              <a:rPr lang="en-ZA" smtClean="0"/>
              <a:pPr>
                <a:defRPr/>
              </a:pPr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06368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2760" y="332656"/>
            <a:ext cx="7835280" cy="792088"/>
          </a:xfrm>
        </p:spPr>
        <p:txBody>
          <a:bodyPr/>
          <a:lstStyle/>
          <a:p>
            <a:pPr lvl="1"/>
            <a:r>
              <a:rPr lang="en-GB" sz="3600" b="1" kern="12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Budgeting – Public </a:t>
            </a:r>
            <a:r>
              <a:rPr lang="en-GB" sz="3600" b="1" kern="1200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entities </a:t>
            </a:r>
            <a:r>
              <a:rPr lang="en-US" sz="4000" b="1" dirty="0">
                <a:solidFill>
                  <a:prstClr val="black"/>
                </a:solidFill>
              </a:rPr>
              <a:t>(1)</a:t>
            </a:r>
            <a:r>
              <a:rPr lang="en-ZA" sz="4000" dirty="0" smtClean="0">
                <a:latin typeface="Arial Narrow" panose="020B0606020202030204" pitchFamily="34" charset="0"/>
              </a:rPr>
              <a:t/>
            </a:r>
            <a:br>
              <a:rPr lang="en-ZA" sz="4000" dirty="0" smtClean="0">
                <a:latin typeface="Arial Narrow" panose="020B0606020202030204" pitchFamily="34" charset="0"/>
              </a:rPr>
            </a:br>
            <a:endParaRPr lang="en-ZA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512" y="1268760"/>
            <a:ext cx="8915400" cy="5400600"/>
          </a:xfrm>
        </p:spPr>
        <p:txBody>
          <a:bodyPr/>
          <a:lstStyle/>
          <a:p>
            <a:pPr marL="360363" lvl="0" indent="-306388" algn="just" eaLnBrk="1" hangingPunct="1">
              <a:spcAft>
                <a:spcPts val="600"/>
              </a:spcAft>
              <a:buSzPct val="85000"/>
            </a:pPr>
            <a:r>
              <a:rPr lang="en-ZA" sz="2400" dirty="0">
                <a:solidFill>
                  <a:prstClr val="black"/>
                </a:solidFill>
              </a:rPr>
              <a:t>Public entities </a:t>
            </a:r>
            <a:r>
              <a:rPr lang="en-ZA" sz="2400" dirty="0" smtClean="0">
                <a:solidFill>
                  <a:prstClr val="black"/>
                </a:solidFill>
              </a:rPr>
              <a:t>started using NT’s budget database during the 16/17 budget process.</a:t>
            </a:r>
          </a:p>
          <a:p>
            <a:pPr marL="360363" lvl="0" indent="-306388" algn="just" eaLnBrk="1" hangingPunct="1">
              <a:spcAft>
                <a:spcPts val="600"/>
              </a:spcAft>
              <a:buSzPct val="85000"/>
            </a:pPr>
            <a:r>
              <a:rPr lang="en-ZA" sz="2400" dirty="0" smtClean="0">
                <a:solidFill>
                  <a:prstClr val="black"/>
                </a:solidFill>
              </a:rPr>
              <a:t>Included in the database is:</a:t>
            </a:r>
          </a:p>
          <a:p>
            <a:pPr marL="698500" lvl="0" algn="just" eaLnBrk="1" hangingPunct="1">
              <a:spcAft>
                <a:spcPts val="600"/>
              </a:spcAft>
              <a:buSzPct val="85000"/>
              <a:buFontTx/>
              <a:buChar char="-"/>
            </a:pPr>
            <a:r>
              <a:rPr lang="en-ZA" sz="2400" dirty="0" smtClean="0">
                <a:solidFill>
                  <a:prstClr val="black"/>
                </a:solidFill>
              </a:rPr>
              <a:t>Revenue</a:t>
            </a:r>
          </a:p>
          <a:p>
            <a:pPr marL="698500" lvl="0" algn="just" eaLnBrk="1" hangingPunct="1">
              <a:spcAft>
                <a:spcPts val="600"/>
              </a:spcAft>
              <a:buSzPct val="85000"/>
              <a:buFontTx/>
              <a:buChar char="-"/>
            </a:pPr>
            <a:r>
              <a:rPr lang="en-ZA" sz="2400" dirty="0" smtClean="0">
                <a:solidFill>
                  <a:prstClr val="black"/>
                </a:solidFill>
              </a:rPr>
              <a:t>Expenditure at programme and economic classification level</a:t>
            </a:r>
          </a:p>
          <a:p>
            <a:pPr marL="698500" lvl="0" algn="just" eaLnBrk="1" hangingPunct="1">
              <a:spcAft>
                <a:spcPts val="600"/>
              </a:spcAft>
              <a:buSzPct val="85000"/>
              <a:buFontTx/>
              <a:buChar char="-"/>
            </a:pPr>
            <a:r>
              <a:rPr lang="en-ZA" sz="2400" dirty="0" smtClean="0">
                <a:solidFill>
                  <a:prstClr val="black"/>
                </a:solidFill>
              </a:rPr>
              <a:t>Personnel details</a:t>
            </a:r>
          </a:p>
          <a:p>
            <a:pPr marL="698500" lvl="0" algn="just" eaLnBrk="1" hangingPunct="1">
              <a:spcAft>
                <a:spcPts val="600"/>
              </a:spcAft>
              <a:buSzPct val="85000"/>
              <a:buFontTx/>
              <a:buChar char="-"/>
            </a:pPr>
            <a:r>
              <a:rPr lang="en-ZA" sz="2400" dirty="0" smtClean="0">
                <a:solidFill>
                  <a:prstClr val="black"/>
                </a:solidFill>
              </a:rPr>
              <a:t>Infrastructure details</a:t>
            </a:r>
          </a:p>
          <a:p>
            <a:pPr marL="355600" lvl="0" indent="-260350" algn="just" eaLnBrk="1" hangingPunct="1">
              <a:spcAft>
                <a:spcPts val="600"/>
              </a:spcAft>
              <a:buSzPct val="85000"/>
              <a:buFont typeface="Arial" panose="020B0604020202020204" pitchFamily="34" charset="0"/>
              <a:buChar char="•"/>
            </a:pPr>
            <a:r>
              <a:rPr lang="en-ZA" sz="2400" dirty="0" smtClean="0">
                <a:solidFill>
                  <a:prstClr val="black"/>
                </a:solidFill>
              </a:rPr>
              <a:t>Revenue and expenditure items must be aligned to SCOA level 4 </a:t>
            </a:r>
          </a:p>
          <a:p>
            <a:pPr marL="360363" lvl="0" indent="-306388" algn="just" eaLnBrk="1" hangingPunct="1">
              <a:spcAft>
                <a:spcPts val="600"/>
              </a:spcAft>
              <a:buSzPct val="85000"/>
            </a:pPr>
            <a:r>
              <a:rPr lang="en-ZA" sz="2400" dirty="0" smtClean="0">
                <a:solidFill>
                  <a:prstClr val="black"/>
                </a:solidFill>
              </a:rPr>
              <a:t>Transfer amounts need to balance back to transfers from govt. depts.</a:t>
            </a:r>
          </a:p>
          <a:p>
            <a:pPr marL="53975" lvl="0" indent="0" algn="just" eaLnBrk="1" hangingPunct="1">
              <a:spcAft>
                <a:spcPts val="600"/>
              </a:spcAft>
              <a:buSzPct val="85000"/>
              <a:buNone/>
            </a:pPr>
            <a:endParaRPr lang="en-ZA" sz="2400" dirty="0">
              <a:solidFill>
                <a:prstClr val="black"/>
              </a:solidFill>
            </a:endParaRPr>
          </a:p>
          <a:p>
            <a:pPr algn="just">
              <a:buNone/>
            </a:pPr>
            <a:endParaRPr lang="en-ZA" sz="2400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b="1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ZA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0872" y="116632"/>
            <a:ext cx="5976664" cy="504056"/>
          </a:xfrm>
        </p:spPr>
        <p:txBody>
          <a:bodyPr/>
          <a:lstStyle/>
          <a:p>
            <a:r>
              <a:rPr lang="en-GB" sz="3600" b="1" dirty="0">
                <a:solidFill>
                  <a:prstClr val="black"/>
                </a:solidFill>
              </a:rPr>
              <a:t>Budgeting – Public </a:t>
            </a:r>
            <a:r>
              <a:rPr lang="en-GB" sz="3600" b="1" dirty="0" smtClean="0">
                <a:solidFill>
                  <a:prstClr val="black"/>
                </a:solidFill>
              </a:rPr>
              <a:t>entities </a:t>
            </a:r>
            <a:r>
              <a:rPr lang="en-US" sz="3600" b="1" dirty="0" smtClean="0">
                <a:solidFill>
                  <a:prstClr val="black"/>
                </a:solidFill>
              </a:rPr>
              <a:t>(2)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lvl="0" indent="-306388" algn="just" eaLnBrk="1" hangingPunct="1">
              <a:spcAft>
                <a:spcPts val="600"/>
              </a:spcAft>
              <a:buSzPct val="85000"/>
            </a:pPr>
            <a:r>
              <a:rPr lang="en-ZA" sz="2800" dirty="0" smtClean="0">
                <a:solidFill>
                  <a:prstClr val="black"/>
                </a:solidFill>
              </a:rPr>
              <a:t>Entities need to capture relevant information required in respect of Board costs on the appropriate sheet</a:t>
            </a:r>
          </a:p>
          <a:p>
            <a:pPr marL="360363" lvl="0" indent="-306388" algn="just" eaLnBrk="1" hangingPunct="1">
              <a:spcAft>
                <a:spcPts val="600"/>
              </a:spcAft>
              <a:buSzPct val="85000"/>
            </a:pPr>
            <a:r>
              <a:rPr lang="en-ZA" sz="2800" dirty="0"/>
              <a:t>E</a:t>
            </a:r>
            <a:r>
              <a:rPr lang="en-ZA" sz="2800" dirty="0" smtClean="0"/>
              <a:t>ntities </a:t>
            </a:r>
            <a:r>
              <a:rPr lang="en-ZA" sz="2800" dirty="0"/>
              <a:t>must ensure that the total value of the Board corresponds to the value of the Board reflected in the personnel sheet of the </a:t>
            </a:r>
            <a:r>
              <a:rPr lang="en-ZA" sz="2800" dirty="0" smtClean="0"/>
              <a:t>database</a:t>
            </a:r>
            <a:endParaRPr lang="en-ZA" sz="2800" dirty="0"/>
          </a:p>
          <a:p>
            <a:pPr algn="just"/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b="1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Z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369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0872" y="116632"/>
            <a:ext cx="5976664" cy="504056"/>
          </a:xfrm>
        </p:spPr>
        <p:txBody>
          <a:bodyPr/>
          <a:lstStyle/>
          <a:p>
            <a:r>
              <a:rPr lang="en-GB" sz="3600" b="1" dirty="0">
                <a:solidFill>
                  <a:prstClr val="black"/>
                </a:solidFill>
              </a:rPr>
              <a:t>Budgeting – Public </a:t>
            </a:r>
            <a:r>
              <a:rPr lang="en-GB" sz="3600" b="1" dirty="0" smtClean="0">
                <a:solidFill>
                  <a:prstClr val="black"/>
                </a:solidFill>
              </a:rPr>
              <a:t>entities </a:t>
            </a:r>
            <a:r>
              <a:rPr lang="en-US" sz="3600" b="1" dirty="0" smtClean="0">
                <a:solidFill>
                  <a:prstClr val="black"/>
                </a:solidFill>
              </a:rPr>
              <a:t>(3)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lvl="0" indent="-306388" algn="just" eaLnBrk="1" hangingPunct="1">
              <a:spcAft>
                <a:spcPts val="600"/>
              </a:spcAft>
              <a:buSzPct val="85000"/>
            </a:pPr>
            <a:r>
              <a:rPr lang="en-ZA" sz="2400" dirty="0" smtClean="0">
                <a:solidFill>
                  <a:prstClr val="black"/>
                </a:solidFill>
              </a:rPr>
              <a:t>Depts.’ </a:t>
            </a:r>
            <a:r>
              <a:rPr lang="en-ZA" sz="2400" dirty="0">
                <a:solidFill>
                  <a:prstClr val="black"/>
                </a:solidFill>
              </a:rPr>
              <a:t>chapters of the </a:t>
            </a:r>
            <a:r>
              <a:rPr lang="en-ZA" sz="2400" dirty="0" smtClean="0"/>
              <a:t>19/20 </a:t>
            </a:r>
            <a:r>
              <a:rPr lang="en-ZA" sz="2400" i="1" dirty="0"/>
              <a:t>EPRE</a:t>
            </a:r>
            <a:r>
              <a:rPr lang="en-ZA" sz="2400" dirty="0"/>
              <a:t> </a:t>
            </a:r>
            <a:r>
              <a:rPr lang="en-ZA" sz="2400" dirty="0">
                <a:solidFill>
                  <a:prstClr val="black"/>
                </a:solidFill>
              </a:rPr>
              <a:t>narrative must include a section relating specifically to each public entity</a:t>
            </a:r>
            <a:r>
              <a:rPr lang="en-ZA" sz="2400" dirty="0" smtClean="0">
                <a:solidFill>
                  <a:prstClr val="black"/>
                </a:solidFill>
              </a:rPr>
              <a:t>, </a:t>
            </a:r>
            <a:r>
              <a:rPr lang="en-ZA" sz="2400" dirty="0">
                <a:solidFill>
                  <a:prstClr val="black"/>
                </a:solidFill>
              </a:rPr>
              <a:t>to:</a:t>
            </a:r>
          </a:p>
          <a:p>
            <a:pPr marL="760413" lvl="1" indent="-306388" algn="just" eaLnBrk="1" hangingPunct="1">
              <a:spcAft>
                <a:spcPts val="600"/>
              </a:spcAft>
              <a:buSzPct val="85000"/>
            </a:pPr>
            <a:r>
              <a:rPr lang="en-ZA" sz="2400" i="1" dirty="0">
                <a:solidFill>
                  <a:prstClr val="black"/>
                </a:solidFill>
              </a:rPr>
              <a:t>Briefly outline the purpose and </a:t>
            </a:r>
            <a:r>
              <a:rPr lang="en-ZA" sz="2400" i="1" dirty="0"/>
              <a:t>objectives of the </a:t>
            </a:r>
            <a:r>
              <a:rPr lang="en-ZA" sz="2400" i="1" dirty="0" smtClean="0"/>
              <a:t>entity</a:t>
            </a:r>
            <a:endParaRPr lang="en-ZA" sz="2400" i="1" dirty="0"/>
          </a:p>
          <a:p>
            <a:pPr marL="760413" lvl="1" indent="-306388" algn="just" eaLnBrk="1" hangingPunct="1">
              <a:spcAft>
                <a:spcPts val="600"/>
              </a:spcAft>
              <a:buSzPct val="85000"/>
            </a:pPr>
            <a:r>
              <a:rPr lang="en-ZA" sz="2400" i="1" dirty="0"/>
              <a:t>Highlight the major achievements for </a:t>
            </a:r>
            <a:r>
              <a:rPr lang="en-ZA" sz="2400" i="1" dirty="0" smtClean="0"/>
              <a:t>18/19 (in the context of the planned projects included in the 18/19 EPRE)</a:t>
            </a:r>
            <a:endParaRPr lang="en-ZA" sz="2400" i="1" dirty="0"/>
          </a:p>
          <a:p>
            <a:pPr marL="760413" lvl="1" indent="-306388" algn="just" eaLnBrk="1" hangingPunct="1">
              <a:spcAft>
                <a:spcPts val="600"/>
              </a:spcAft>
              <a:buSzPct val="85000"/>
            </a:pPr>
            <a:r>
              <a:rPr lang="en-ZA" sz="2400" i="1" dirty="0"/>
              <a:t>Highlight the major activities and projects </a:t>
            </a:r>
            <a:r>
              <a:rPr lang="en-ZA" sz="2400" i="1" dirty="0" smtClean="0"/>
              <a:t>planned </a:t>
            </a:r>
            <a:r>
              <a:rPr lang="en-ZA" sz="2400" i="1" dirty="0"/>
              <a:t>for the </a:t>
            </a:r>
            <a:r>
              <a:rPr lang="en-ZA" sz="2400" i="1" dirty="0" smtClean="0"/>
              <a:t>19/20 MTEF</a:t>
            </a:r>
            <a:endParaRPr lang="en-ZA" sz="2400" i="1" dirty="0"/>
          </a:p>
          <a:p>
            <a:pPr marL="760413" lvl="1" indent="-306388" algn="just" eaLnBrk="1" hangingPunct="1">
              <a:spcAft>
                <a:spcPts val="600"/>
              </a:spcAft>
              <a:buSzPct val="85000"/>
            </a:pPr>
            <a:r>
              <a:rPr lang="en-ZA" sz="2400" i="1" dirty="0"/>
              <a:t>Discuss significant challenges facing the public </a:t>
            </a:r>
            <a:r>
              <a:rPr lang="en-ZA" sz="2400" i="1" dirty="0" smtClean="0"/>
              <a:t>entities</a:t>
            </a:r>
            <a:endParaRPr lang="en-ZA" sz="2400" i="1" dirty="0"/>
          </a:p>
          <a:p>
            <a:pPr marL="360363" lvl="0" indent="-306388" algn="just" eaLnBrk="1" hangingPunct="1">
              <a:spcAft>
                <a:spcPts val="600"/>
              </a:spcAft>
              <a:buSzPct val="85000"/>
            </a:pPr>
            <a:r>
              <a:rPr lang="en-ZA" sz="2400" dirty="0" smtClean="0"/>
              <a:t>Depts </a:t>
            </a:r>
            <a:r>
              <a:rPr lang="en-ZA" sz="2400" dirty="0"/>
              <a:t>are required to liaise with their respective entities, to ensure input and comments reach Treasury by </a:t>
            </a:r>
            <a:r>
              <a:rPr lang="en-ZA" sz="2400" dirty="0" smtClean="0"/>
              <a:t>31 July 2018</a:t>
            </a:r>
            <a:endParaRPr lang="en-ZA" sz="2400" dirty="0"/>
          </a:p>
          <a:p>
            <a:pPr algn="just"/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b="1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Z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142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88" y="1268760"/>
            <a:ext cx="8915400" cy="4752528"/>
          </a:xfrm>
        </p:spPr>
        <p:txBody>
          <a:bodyPr/>
          <a:lstStyle/>
          <a:p>
            <a:pPr lvl="0" eaLnBrk="1" hangingPunct="1"/>
            <a:r>
              <a:rPr lang="en-ZA" dirty="0">
                <a:solidFill>
                  <a:prstClr val="black"/>
                </a:solidFill>
              </a:rPr>
              <a:t>Costing of </a:t>
            </a:r>
            <a:r>
              <a:rPr lang="en-ZA" dirty="0" smtClean="0">
                <a:solidFill>
                  <a:prstClr val="black"/>
                </a:solidFill>
              </a:rPr>
              <a:t>initiatives</a:t>
            </a:r>
            <a:endParaRPr lang="en-ZA" dirty="0">
              <a:solidFill>
                <a:prstClr val="black"/>
              </a:solidFill>
            </a:endParaRPr>
          </a:p>
          <a:p>
            <a:pPr marL="804863" lvl="1" indent="-347663" algn="just" eaLnBrk="1" hangingPunct="1">
              <a:spcAft>
                <a:spcPts val="600"/>
              </a:spcAft>
            </a:pPr>
            <a:r>
              <a:rPr lang="en-ZA" sz="2200" dirty="0">
                <a:solidFill>
                  <a:prstClr val="black"/>
                </a:solidFill>
              </a:rPr>
              <a:t>Each entity </a:t>
            </a:r>
            <a:r>
              <a:rPr lang="en-ZA" sz="2200" dirty="0" smtClean="0">
                <a:solidFill>
                  <a:prstClr val="black"/>
                </a:solidFill>
              </a:rPr>
              <a:t>is allowed </a:t>
            </a:r>
            <a:r>
              <a:rPr lang="en-ZA" sz="2200" dirty="0">
                <a:solidFill>
                  <a:prstClr val="black"/>
                </a:solidFill>
              </a:rPr>
              <a:t>to motivate for 2 </a:t>
            </a:r>
            <a:r>
              <a:rPr lang="en-ZA" sz="2200" b="1" dirty="0">
                <a:solidFill>
                  <a:prstClr val="black"/>
                </a:solidFill>
              </a:rPr>
              <a:t>once-off</a:t>
            </a:r>
            <a:r>
              <a:rPr lang="en-ZA" sz="2200" dirty="0">
                <a:solidFill>
                  <a:prstClr val="black"/>
                </a:solidFill>
              </a:rPr>
              <a:t> initiatives (funding proposals</a:t>
            </a:r>
            <a:r>
              <a:rPr lang="en-ZA" sz="2200" dirty="0" smtClean="0">
                <a:solidFill>
                  <a:prstClr val="black"/>
                </a:solidFill>
              </a:rPr>
              <a:t>)</a:t>
            </a:r>
          </a:p>
          <a:p>
            <a:pPr marL="804863" lvl="1" indent="-347663" algn="just" eaLnBrk="1" hangingPunct="1">
              <a:spcAft>
                <a:spcPts val="600"/>
              </a:spcAft>
            </a:pPr>
            <a:r>
              <a:rPr lang="en-ZA" sz="2200" dirty="0">
                <a:solidFill>
                  <a:prstClr val="black"/>
                </a:solidFill>
              </a:rPr>
              <a:t>The initiatives are to be ranked in order of </a:t>
            </a:r>
            <a:r>
              <a:rPr lang="en-ZA" sz="2200" dirty="0" smtClean="0">
                <a:solidFill>
                  <a:prstClr val="black"/>
                </a:solidFill>
              </a:rPr>
              <a:t>priority</a:t>
            </a:r>
          </a:p>
          <a:p>
            <a:pPr marL="804863" lvl="1" indent="-347663" algn="just" eaLnBrk="1" hangingPunct="1">
              <a:spcAft>
                <a:spcPts val="600"/>
              </a:spcAft>
            </a:pPr>
            <a:r>
              <a:rPr lang="en-ZA" sz="2200" dirty="0">
                <a:solidFill>
                  <a:prstClr val="black"/>
                </a:solidFill>
              </a:rPr>
              <a:t>Service delivery to be motivated per </a:t>
            </a:r>
            <a:r>
              <a:rPr lang="en-ZA" sz="2200" dirty="0" smtClean="0">
                <a:solidFill>
                  <a:prstClr val="black"/>
                </a:solidFill>
              </a:rPr>
              <a:t>initiative</a:t>
            </a:r>
          </a:p>
          <a:p>
            <a:pPr marL="804863" lvl="1" indent="-347663" algn="just" eaLnBrk="1" hangingPunct="1">
              <a:spcAft>
                <a:spcPts val="600"/>
              </a:spcAft>
            </a:pPr>
            <a:r>
              <a:rPr lang="en-ZA" sz="2200" dirty="0" smtClean="0">
                <a:solidFill>
                  <a:prstClr val="black"/>
                </a:solidFill>
              </a:rPr>
              <a:t>Tables include: </a:t>
            </a:r>
            <a:endParaRPr lang="en-ZA" sz="2200" dirty="0">
              <a:solidFill>
                <a:prstClr val="black"/>
              </a:solidFill>
            </a:endParaRPr>
          </a:p>
          <a:p>
            <a:pPr lvl="2" algn="just" eaLnBrk="1" hangingPunct="1">
              <a:spcAft>
                <a:spcPts val="600"/>
              </a:spcAft>
              <a:buFontTx/>
              <a:buChar char="-"/>
            </a:pPr>
            <a:r>
              <a:rPr lang="en-ZA" sz="1800" dirty="0" smtClean="0">
                <a:solidFill>
                  <a:prstClr val="black"/>
                </a:solidFill>
              </a:rPr>
              <a:t>Revenue</a:t>
            </a:r>
          </a:p>
          <a:p>
            <a:pPr lvl="2" algn="just" eaLnBrk="1" hangingPunct="1">
              <a:spcAft>
                <a:spcPts val="600"/>
              </a:spcAft>
              <a:buFontTx/>
              <a:buChar char="-"/>
            </a:pPr>
            <a:r>
              <a:rPr lang="en-ZA" sz="1800" dirty="0" smtClean="0">
                <a:solidFill>
                  <a:prstClr val="black"/>
                </a:solidFill>
              </a:rPr>
              <a:t>Payments </a:t>
            </a:r>
            <a:r>
              <a:rPr lang="en-ZA" sz="1800" dirty="0">
                <a:solidFill>
                  <a:prstClr val="black"/>
                </a:solidFill>
              </a:rPr>
              <a:t>and estimates by programme for </a:t>
            </a:r>
            <a:r>
              <a:rPr lang="en-ZA" sz="1800" dirty="0" smtClean="0">
                <a:solidFill>
                  <a:prstClr val="black"/>
                </a:solidFill>
              </a:rPr>
              <a:t>initiatives</a:t>
            </a:r>
          </a:p>
          <a:p>
            <a:pPr lvl="2" algn="just" eaLnBrk="1" hangingPunct="1">
              <a:spcAft>
                <a:spcPts val="600"/>
              </a:spcAft>
              <a:buFontTx/>
              <a:buChar char="-"/>
            </a:pPr>
            <a:r>
              <a:rPr lang="en-ZA" sz="1800" dirty="0">
                <a:solidFill>
                  <a:prstClr val="black"/>
                </a:solidFill>
              </a:rPr>
              <a:t>Payments and estimates by eco. classification</a:t>
            </a:r>
          </a:p>
          <a:p>
            <a:pPr lvl="2" algn="just" eaLnBrk="1" hangingPunct="1">
              <a:spcAft>
                <a:spcPts val="600"/>
              </a:spcAft>
              <a:buFontTx/>
              <a:buChar char="-"/>
            </a:pPr>
            <a:r>
              <a:rPr lang="en-ZA" sz="1800" dirty="0">
                <a:solidFill>
                  <a:prstClr val="black"/>
                </a:solidFill>
              </a:rPr>
              <a:t>Summary of infrastructure payments and estimates for initiatives</a:t>
            </a:r>
          </a:p>
          <a:p>
            <a:pPr lvl="2" algn="just" eaLnBrk="1" hangingPunct="1">
              <a:spcAft>
                <a:spcPts val="600"/>
              </a:spcAft>
              <a:buFontTx/>
              <a:buChar char="-"/>
            </a:pPr>
            <a:r>
              <a:rPr lang="en-ZA" sz="1800" dirty="0">
                <a:solidFill>
                  <a:prstClr val="black"/>
                </a:solidFill>
              </a:rPr>
              <a:t>Goods and services </a:t>
            </a:r>
            <a:r>
              <a:rPr lang="en-ZA" sz="1800" dirty="0" smtClean="0">
                <a:solidFill>
                  <a:prstClr val="black"/>
                </a:solidFill>
              </a:rPr>
              <a:t>table</a:t>
            </a:r>
            <a:endParaRPr lang="en-ZA" sz="18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b="1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ZA" b="1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68824" y="188640"/>
            <a:ext cx="6984776" cy="648072"/>
          </a:xfrm>
        </p:spPr>
        <p:txBody>
          <a:bodyPr/>
          <a:lstStyle/>
          <a:p>
            <a:pPr lvl="1"/>
            <a:r>
              <a:rPr lang="en-ZA" sz="3600" b="1" kern="12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Schedules to be </a:t>
            </a:r>
            <a:r>
              <a:rPr lang="en-ZA" sz="3600" b="1" kern="1200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completed</a:t>
            </a:r>
            <a:endParaRPr lang="en-ZA" sz="3600" b="1" kern="1200" dirty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2264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24808" y="116632"/>
            <a:ext cx="5040560" cy="720080"/>
          </a:xfrm>
        </p:spPr>
        <p:txBody>
          <a:bodyPr/>
          <a:lstStyle/>
          <a:p>
            <a:pPr lvl="1"/>
            <a:r>
              <a:rPr lang="en-ZA" sz="3600" b="1" kern="1200" dirty="0" smtClean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Challenges</a:t>
            </a:r>
            <a:endParaRPr lang="en-ZA" sz="3600" b="1" kern="1200" dirty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6" y="1052737"/>
            <a:ext cx="8994198" cy="4968552"/>
          </a:xfrm>
        </p:spPr>
        <p:txBody>
          <a:bodyPr/>
          <a:lstStyle/>
          <a:p>
            <a:pPr lvl="0" algn="just" eaLnBrk="1" hangingPunct="1">
              <a:spcAft>
                <a:spcPts val="700"/>
              </a:spcAft>
            </a:pPr>
            <a:r>
              <a:rPr lang="en-ZA" sz="2400" dirty="0" smtClean="0">
                <a:solidFill>
                  <a:prstClr val="black"/>
                </a:solidFill>
              </a:rPr>
              <a:t>Interpretation of excel spreadsheet not always in line with entity reporting:</a:t>
            </a:r>
          </a:p>
          <a:p>
            <a:pPr lvl="1" algn="just" eaLnBrk="1" hangingPunct="1">
              <a:spcAft>
                <a:spcPts val="700"/>
              </a:spcAft>
            </a:pPr>
            <a:r>
              <a:rPr lang="en-ZA" dirty="0" smtClean="0">
                <a:solidFill>
                  <a:prstClr val="black"/>
                </a:solidFill>
              </a:rPr>
              <a:t>Updated database, was used for 1</a:t>
            </a:r>
            <a:r>
              <a:rPr lang="en-ZA" baseline="30000" dirty="0" smtClean="0">
                <a:solidFill>
                  <a:prstClr val="black"/>
                </a:solidFill>
              </a:rPr>
              <a:t>st</a:t>
            </a:r>
            <a:r>
              <a:rPr lang="en-ZA" dirty="0" smtClean="0">
                <a:solidFill>
                  <a:prstClr val="black"/>
                </a:solidFill>
              </a:rPr>
              <a:t> time in the 17/18 budget process</a:t>
            </a:r>
          </a:p>
          <a:p>
            <a:pPr lvl="1" algn="just" eaLnBrk="1" hangingPunct="1">
              <a:spcAft>
                <a:spcPts val="700"/>
              </a:spcAft>
            </a:pPr>
            <a:r>
              <a:rPr lang="en-ZA" dirty="0" smtClean="0">
                <a:solidFill>
                  <a:prstClr val="black"/>
                </a:solidFill>
              </a:rPr>
              <a:t>SCOA items not always user friendly in the public entities’ context – no easy fit</a:t>
            </a:r>
          </a:p>
          <a:p>
            <a:pPr lvl="1" algn="just" eaLnBrk="1" hangingPunct="1">
              <a:spcAft>
                <a:spcPts val="700"/>
              </a:spcAft>
            </a:pPr>
            <a:r>
              <a:rPr lang="en-ZA" dirty="0" smtClean="0">
                <a:solidFill>
                  <a:prstClr val="black"/>
                </a:solidFill>
              </a:rPr>
              <a:t>Communicate difficulties ASAP – Treasury will make every attempt to be accommodating and to resolve problems in the database</a:t>
            </a:r>
          </a:p>
          <a:p>
            <a:pPr lvl="0" algn="just" eaLnBrk="1" hangingPunct="1">
              <a:spcAft>
                <a:spcPts val="700"/>
              </a:spcAft>
            </a:pPr>
            <a:r>
              <a:rPr lang="en-ZA" sz="2400" dirty="0" smtClean="0">
                <a:solidFill>
                  <a:prstClr val="black"/>
                </a:solidFill>
              </a:rPr>
              <a:t>Entities not always able to obtain Board approval and relevant portfolio committee </a:t>
            </a:r>
            <a:r>
              <a:rPr lang="en-ZA" sz="2400" smtClean="0">
                <a:solidFill>
                  <a:prstClr val="black"/>
                </a:solidFill>
              </a:rPr>
              <a:t>and </a:t>
            </a:r>
            <a:r>
              <a:rPr lang="en-ZA" sz="2400" smtClean="0">
                <a:solidFill>
                  <a:prstClr val="black"/>
                </a:solidFill>
              </a:rPr>
              <a:t>dept., </a:t>
            </a:r>
            <a:r>
              <a:rPr lang="en-ZA" sz="2400" dirty="0" smtClean="0">
                <a:solidFill>
                  <a:prstClr val="black"/>
                </a:solidFill>
              </a:rPr>
              <a:t>buy-in within the timeframes given</a:t>
            </a:r>
          </a:p>
          <a:p>
            <a:pPr lvl="0" algn="just" eaLnBrk="1" hangingPunct="1">
              <a:spcAft>
                <a:spcPts val="800"/>
              </a:spcAft>
            </a:pPr>
            <a:r>
              <a:rPr lang="en-ZA" sz="2400" dirty="0" smtClean="0">
                <a:solidFill>
                  <a:prstClr val="black"/>
                </a:solidFill>
              </a:rPr>
              <a:t>IT – Size/Structure of the database makes e-mailing files problematic </a:t>
            </a: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DCBEA-3F45-4F5B-9043-B28239CD0705}" type="slidenum">
              <a:rPr lang="en-ZA" b="1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en-Z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62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EF276BC94CD446B8E96DCD1B152BAF" ma:contentTypeVersion="1" ma:contentTypeDescription="Create a new document." ma:contentTypeScope="" ma:versionID="91fbb4a8bb66bf3ef74b5574e6573b0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C8CC263-1EFA-41D2-A3C2-33C2443EEEC4}"/>
</file>

<file path=customXml/itemProps2.xml><?xml version="1.0" encoding="utf-8"?>
<ds:datastoreItem xmlns:ds="http://schemas.openxmlformats.org/officeDocument/2006/customXml" ds:itemID="{3C08213A-0209-4FEC-9D99-B4E3BC2B7DAE}"/>
</file>

<file path=customXml/itemProps3.xml><?xml version="1.0" encoding="utf-8"?>
<ds:datastoreItem xmlns:ds="http://schemas.openxmlformats.org/officeDocument/2006/customXml" ds:itemID="{1858903C-263F-4ADC-A9F1-CE5A7B9648C9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13243</TotalTime>
  <Words>835</Words>
  <Application>Microsoft Office PowerPoint</Application>
  <PresentationFormat>A4 Paper (210x297 mm)</PresentationFormat>
  <Paragraphs>85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Symbol</vt:lpstr>
      <vt:lpstr>Times New Roman</vt:lpstr>
      <vt:lpstr>Office Theme</vt:lpstr>
      <vt:lpstr> Workshop on the Treasury Guidelines  Public entities</vt:lpstr>
      <vt:lpstr>Introduction</vt:lpstr>
      <vt:lpstr>Focus of the 2019/20 MTEF (1)</vt:lpstr>
      <vt:lpstr>Focus of the 2019/20 MTEF (2)</vt:lpstr>
      <vt:lpstr>Budgeting – Public entities (1) </vt:lpstr>
      <vt:lpstr>Budgeting – Public entities (2)</vt:lpstr>
      <vt:lpstr>Budgeting – Public entities (3)</vt:lpstr>
      <vt:lpstr>Schedules to be completed</vt:lpstr>
      <vt:lpstr>Challenges</vt:lpstr>
      <vt:lpstr>Way forward (1)</vt:lpstr>
      <vt:lpstr>Way forward (2)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NOKUTHULA MLAMBO</cp:lastModifiedBy>
  <cp:revision>971</cp:revision>
  <cp:lastPrinted>2018-06-04T08:29:53Z</cp:lastPrinted>
  <dcterms:created xsi:type="dcterms:W3CDTF">2011-04-27T11:06:47Z</dcterms:created>
  <dcterms:modified xsi:type="dcterms:W3CDTF">2018-06-06T09:19:46Z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0x010100ECEF276BC94CD446B8E96DCD1B152BAF</vt:lpwstr>
  </property>
</Properties>
</file>